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</p:sldMasterIdLst>
  <p:notesMasterIdLst>
    <p:notesMasterId r:id="rId1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9" r:id="rId14"/>
  </p:sldIdLst>
  <p:sldSz cx="12192000" cy="6858000"/>
  <p:notesSz cx="7772400" cy="100584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Fira Sans Extra Condensed" panose="020B0503050000020004" pitchFamily="34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6" roundtripDataSignature="AMtx7mivk/4j0+O/0XGq3ULvzPr2J94p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A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E3391A-7DE5-486D-8948-409A774B24D4}" v="7" dt="2022-05-17T19:14:50.043"/>
  </p1510:revLst>
</p1510:revInfo>
</file>

<file path=ppt/tableStyles.xml><?xml version="1.0" encoding="utf-8"?>
<a:tblStyleLst xmlns:a="http://schemas.openxmlformats.org/drawingml/2006/main" def="{2791DF2B-8CE8-47CA-A753-2D559099E446}">
  <a:tblStyle styleId="{2791DF2B-8CE8-47CA-A753-2D559099E44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customschemas.google.com/relationships/presentationmetadata" Target="meta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32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iverson Castaño Tejada" userId="d6838099-1bc2-484c-b2cd-f773106cfb90" providerId="ADAL" clId="{82E3391A-7DE5-486D-8948-409A774B24D4}"/>
    <pc:docChg chg="addSld delSld modSld">
      <pc:chgData name="Aiverson Castaño Tejada" userId="d6838099-1bc2-484c-b2cd-f773106cfb90" providerId="ADAL" clId="{82E3391A-7DE5-486D-8948-409A774B24D4}" dt="2022-05-17T19:39:24.424" v="7" actId="2696"/>
      <pc:docMkLst>
        <pc:docMk/>
      </pc:docMkLst>
      <pc:sldChg chg="add">
        <pc:chgData name="Aiverson Castaño Tejada" userId="d6838099-1bc2-484c-b2cd-f773106cfb90" providerId="ADAL" clId="{82E3391A-7DE5-486D-8948-409A774B24D4}" dt="2022-05-17T19:13:49.400" v="0"/>
        <pc:sldMkLst>
          <pc:docMk/>
          <pc:sldMk cId="0" sldId="264"/>
        </pc:sldMkLst>
      </pc:sldChg>
      <pc:sldChg chg="add">
        <pc:chgData name="Aiverson Castaño Tejada" userId="d6838099-1bc2-484c-b2cd-f773106cfb90" providerId="ADAL" clId="{82E3391A-7DE5-486D-8948-409A774B24D4}" dt="2022-05-17T19:13:58.502" v="1"/>
        <pc:sldMkLst>
          <pc:docMk/>
          <pc:sldMk cId="0" sldId="265"/>
        </pc:sldMkLst>
      </pc:sldChg>
      <pc:sldChg chg="add del">
        <pc:chgData name="Aiverson Castaño Tejada" userId="d6838099-1bc2-484c-b2cd-f773106cfb90" providerId="ADAL" clId="{82E3391A-7DE5-486D-8948-409A774B24D4}" dt="2022-05-17T19:39:12.199" v="6" actId="2696"/>
        <pc:sldMkLst>
          <pc:docMk/>
          <pc:sldMk cId="0" sldId="266"/>
        </pc:sldMkLst>
      </pc:sldChg>
      <pc:sldChg chg="add">
        <pc:chgData name="Aiverson Castaño Tejada" userId="d6838099-1bc2-484c-b2cd-f773106cfb90" providerId="ADAL" clId="{82E3391A-7DE5-486D-8948-409A774B24D4}" dt="2022-05-17T19:14:30.427" v="3"/>
        <pc:sldMkLst>
          <pc:docMk/>
          <pc:sldMk cId="0" sldId="267"/>
        </pc:sldMkLst>
      </pc:sldChg>
      <pc:sldChg chg="add del">
        <pc:chgData name="Aiverson Castaño Tejada" userId="d6838099-1bc2-484c-b2cd-f773106cfb90" providerId="ADAL" clId="{82E3391A-7DE5-486D-8948-409A774B24D4}" dt="2022-05-17T19:39:24.424" v="7" actId="2696"/>
        <pc:sldMkLst>
          <pc:docMk/>
          <pc:sldMk cId="0" sldId="268"/>
        </pc:sldMkLst>
      </pc:sldChg>
      <pc:sldChg chg="add">
        <pc:chgData name="Aiverson Castaño Tejada" userId="d6838099-1bc2-484c-b2cd-f773106cfb90" providerId="ADAL" clId="{82E3391A-7DE5-486D-8948-409A774B24D4}" dt="2022-05-17T19:14:50.037" v="5"/>
        <pc:sldMkLst>
          <pc:docMk/>
          <pc:sldMk cId="0" sldId="269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jpe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9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65" name="Google Shape;46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1066244c191_0_13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560" name="Google Shape;560;g1066244c191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650" name="Google Shape;650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05e9140ba5_0_3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9" name="Google Shape;259;g105e9140ba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05e9140ba5_0_9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2" name="Google Shape;322;g105e9140ba5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5" name="Google Shape;3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9" name="Google Shape;40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1" name="Google Shape;431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105e9140ba5_0_16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48" name="Google Shape;448;g105e9140ba5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g"/><Relationship Id="rId9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301989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5556600" y="2250000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algn="ctr">
              <a:spcBef>
                <a:spcPts val="500"/>
              </a:spcBef>
              <a:spcAft>
                <a:spcPts val="900"/>
              </a:spcAft>
            </a:pPr>
            <a:r>
              <a:rPr lang="es-ES" sz="3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Times New Roman" panose="02020603050405020304" pitchFamily="18" charset="0"/>
              </a:rPr>
              <a:t>EVITAR EL ACOSO CALLEJERO CON EL USO DE LA TECONOLGIA</a:t>
            </a:r>
            <a:endParaRPr lang="es-CO" sz="38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j-lt"/>
              <a:ea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Google Shape;467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9"/>
          <p:cNvSpPr/>
          <p:nvPr/>
        </p:nvSpPr>
        <p:spPr>
          <a:xfrm>
            <a:off x="265320" y="376920"/>
            <a:ext cx="5402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Tiempos de ejecución del algoritmo 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9"/>
          <p:cNvSpPr/>
          <p:nvPr/>
        </p:nvSpPr>
        <p:spPr>
          <a:xfrm>
            <a:off x="8716975" y="1630200"/>
            <a:ext cx="34254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4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Tiempos de ejecución</a:t>
            </a: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2" name="Google Shape;472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77200" y="1617970"/>
            <a:ext cx="526680" cy="526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9"/>
          <p:cNvPicPr preferRelativeResize="0"/>
          <p:nvPr/>
        </p:nvPicPr>
        <p:blipFill rotWithShape="1">
          <a:blip r:embed="rId5">
            <a:alphaModFix/>
          </a:blip>
          <a:srcRect t="28562" b="27895"/>
          <a:stretch/>
        </p:blipFill>
        <p:spPr>
          <a:xfrm>
            <a:off x="867925" y="2391275"/>
            <a:ext cx="2329000" cy="1014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9"/>
          <p:cNvPicPr preferRelativeResize="0"/>
          <p:nvPr/>
        </p:nvPicPr>
        <p:blipFill rotWithShape="1">
          <a:blip r:embed="rId6">
            <a:alphaModFix/>
          </a:blip>
          <a:srcRect t="25645" b="27036"/>
          <a:stretch/>
        </p:blipFill>
        <p:spPr>
          <a:xfrm>
            <a:off x="4940125" y="2391274"/>
            <a:ext cx="2143125" cy="101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9"/>
          <p:cNvPicPr preferRelativeResize="0"/>
          <p:nvPr/>
        </p:nvPicPr>
        <p:blipFill rotWithShape="1">
          <a:blip r:embed="rId7">
            <a:alphaModFix/>
          </a:blip>
          <a:srcRect l="10870" t="31532" r="11313" b="21147"/>
          <a:stretch/>
        </p:blipFill>
        <p:spPr>
          <a:xfrm>
            <a:off x="588275" y="3649400"/>
            <a:ext cx="2940000" cy="91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9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822725" y="3519225"/>
            <a:ext cx="2329000" cy="1197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1" name="Google Shape;481;p9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63675" y="4645100"/>
            <a:ext cx="2329000" cy="1197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2" name="Google Shape;482;p9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737200" y="4659289"/>
            <a:ext cx="2607000" cy="1216785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9"/>
          <p:cNvSpPr/>
          <p:nvPr/>
        </p:nvSpPr>
        <p:spPr>
          <a:xfrm>
            <a:off x="8669750" y="2593850"/>
            <a:ext cx="294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dirty="0">
                <a:solidFill>
                  <a:srgbClr val="001E33"/>
                </a:solidFill>
              </a:rPr>
              <a:t>100 sg</a:t>
            </a:r>
            <a:endParaRPr sz="22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9"/>
          <p:cNvSpPr/>
          <p:nvPr/>
        </p:nvSpPr>
        <p:spPr>
          <a:xfrm>
            <a:off x="8745950" y="3840425"/>
            <a:ext cx="294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80 sg</a:t>
            </a:r>
            <a:endParaRPr sz="22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9"/>
          <p:cNvSpPr/>
          <p:nvPr/>
        </p:nvSpPr>
        <p:spPr>
          <a:xfrm>
            <a:off x="8745950" y="4956050"/>
            <a:ext cx="294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120 sg</a:t>
            </a:r>
            <a:endParaRPr sz="22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9"/>
          <p:cNvSpPr/>
          <p:nvPr/>
        </p:nvSpPr>
        <p:spPr>
          <a:xfrm>
            <a:off x="3568425" y="2822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9"/>
          <p:cNvSpPr/>
          <p:nvPr/>
        </p:nvSpPr>
        <p:spPr>
          <a:xfrm>
            <a:off x="3720825" y="3965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9"/>
          <p:cNvSpPr/>
          <p:nvPr/>
        </p:nvSpPr>
        <p:spPr>
          <a:xfrm>
            <a:off x="3568425" y="5108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9"/>
          <p:cNvSpPr/>
          <p:nvPr/>
        </p:nvSpPr>
        <p:spPr>
          <a:xfrm>
            <a:off x="7454625" y="27464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9"/>
          <p:cNvSpPr/>
          <p:nvPr/>
        </p:nvSpPr>
        <p:spPr>
          <a:xfrm>
            <a:off x="7530825" y="3965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9"/>
          <p:cNvSpPr/>
          <p:nvPr/>
        </p:nvSpPr>
        <p:spPr>
          <a:xfrm>
            <a:off x="7454625" y="5108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2" name="Google Shape;562;g1066244c191_0_1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563" name="Google Shape;563;g1066244c191_0_133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Direcciones de trabajo futuras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g1066244c191_0_133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g1066244c191_0_133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g1066244c191_0_133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g1066244c191_0_133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g1066244c191_0_133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g1066244c191_0_133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g1066244c191_0_133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g1066244c191_0_133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g1066244c191_0_133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Ing. </a:t>
            </a: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Software 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73" name="Google Shape;573;g1066244c191_0_133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1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74" name="Google Shape;574;g1066244c191_0_133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19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Bases de datos</a:t>
            </a:r>
            <a:endParaRPr sz="19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75" name="Google Shape;575;g1066244c191_0_133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2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76" name="Google Shape;576;g1066244c191_0_133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577" name="Google Shape;577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</a:t>
              </a: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plicación web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8" name="Google Shape;578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9" name="Google Shape;579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0" name="Google Shape;580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1" name="Google Shape;581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2" name="Google Shape;582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3" name="Google Shape;583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84" name="Google Shape;584;g1066244c191_0_133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585" name="Google Shape;585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</a:t>
              </a: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plicación web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6" name="Google Shape;586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7" name="Google Shape;587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8" name="Google Shape;588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9" name="Google Shape;589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0" name="Google Shape;590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1" name="Google Shape;591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92" name="Google Shape;592;g1066244c191_0_133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593" name="Google Shape;593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700" b="1" dirty="0" err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</a:t>
              </a:r>
              <a:r>
                <a:rPr lang="en-US" sz="1700" b="1" i="0" u="none" strike="noStrike" cap="none" dirty="0" err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tras</a:t>
              </a:r>
              <a:r>
                <a:rPr lang="en-US" sz="1700" b="1" i="0" u="none" strike="noStrike" cap="none" dirty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variables</a:t>
              </a:r>
              <a:endParaRPr sz="1700" b="1" i="0" u="none" strike="noStrike" cap="none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4" name="Google Shape;594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5" name="Google Shape;595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6" name="Google Shape;596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7" name="Google Shape;597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8" name="Google Shape;598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9" name="Google Shape;599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00" name="Google Shape;600;g1066244c191_0_133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601" name="Google Shape;601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8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Incluir ML o VR</a:t>
              </a:r>
              <a:endParaRPr sz="18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2" name="Google Shape;602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3" name="Google Shape;603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4" name="Google Shape;604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5" name="Google Shape;605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6" name="Google Shape;606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7" name="Google Shape;607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2" name="Google Shape;652;gadd317ae2b_0_117"/>
          <p:cNvPicPr preferRelativeResize="0"/>
          <p:nvPr/>
        </p:nvPicPr>
        <p:blipFill rotWithShape="1">
          <a:blip r:embed="rId3">
            <a:alphaModFix/>
          </a:blip>
          <a:srcRect l="20134"/>
          <a:stretch/>
        </p:blipFill>
        <p:spPr>
          <a:xfrm>
            <a:off x="-47400" y="0"/>
            <a:ext cx="9787201" cy="6893125"/>
          </a:xfrm>
          <a:prstGeom prst="rect">
            <a:avLst/>
          </a:prstGeom>
          <a:noFill/>
          <a:ln>
            <a:noFill/>
          </a:ln>
        </p:spPr>
      </p:pic>
      <p:sp>
        <p:nvSpPr>
          <p:cNvPr id="653" name="Google Shape;653;gadd317ae2b_0_117"/>
          <p:cNvSpPr/>
          <p:nvPr/>
        </p:nvSpPr>
        <p:spPr>
          <a:xfrm>
            <a:off x="-53831" y="-8709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7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¡GRACIAS</a:t>
            </a:r>
            <a:r>
              <a:rPr lang="en-US" sz="6000">
                <a:solidFill>
                  <a:srgbClr val="001E33"/>
                </a:solidFill>
              </a:rPr>
              <a:t>!</a:t>
            </a:r>
            <a:r>
              <a:rPr lang="en-US"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sz="6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 el apoyo de </a:t>
            </a: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Los dos primeros autores fueron apoyados por la beca Sapiencia, financiada por el municipio de Medellín. Todos los autores agradecen a la Vicerrectoría de Descubrimiento y Creación, de la Universidad EAFIT, su apoyo en esta investigación.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4882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2"/>
          <p:cNvGrpSpPr/>
          <p:nvPr/>
        </p:nvGrpSpPr>
        <p:grpSpPr>
          <a:xfrm>
            <a:off x="9023064" y="1427755"/>
            <a:ext cx="2833920" cy="2742480"/>
            <a:chOff x="9052560" y="1645920"/>
            <a:chExt cx="2833920" cy="2742480"/>
          </a:xfrm>
        </p:grpSpPr>
        <p:pic>
          <p:nvPicPr>
            <p:cNvPr id="206" name="Google Shape;206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" name="Google Shape;208;p2"/>
          <p:cNvSpPr/>
          <p:nvPr/>
        </p:nvSpPr>
        <p:spPr>
          <a:xfrm>
            <a:off x="728640" y="1900800"/>
            <a:ext cx="2102100" cy="2193600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/>
          <p:nvPr/>
        </p:nvSpPr>
        <p:spPr>
          <a:xfrm>
            <a:off x="3516095" y="1762034"/>
            <a:ext cx="2207202" cy="2284877"/>
          </a:xfrm>
          <a:prstGeom prst="ellipse">
            <a:avLst/>
          </a:prstGeom>
          <a:blipFill dpi="0"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9349125" y="4180675"/>
            <a:ext cx="2623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 Toro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Preparación </a:t>
            </a: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los datos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"/>
          <p:cNvSpPr/>
          <p:nvPr/>
        </p:nvSpPr>
        <p:spPr>
          <a:xfrm>
            <a:off x="3551040" y="4180680"/>
            <a:ext cx="2192760" cy="1445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dirty="0">
                <a:solidFill>
                  <a:srgbClr val="001E33"/>
                </a:solidFill>
              </a:rPr>
              <a:t>Juan Pablo </a:t>
            </a:r>
            <a:r>
              <a:rPr lang="en-US" sz="2200" b="1" dirty="0" err="1">
                <a:solidFill>
                  <a:schemeClr val="bg2">
                    <a:lumMod val="50000"/>
                  </a:schemeClr>
                </a:solidFill>
              </a:rPr>
              <a:t>Forero</a:t>
            </a:r>
            <a:endParaRPr sz="2200" b="1" i="0" u="none" strike="noStrike" cap="none" dirty="0">
              <a:solidFill>
                <a:schemeClr val="bg2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dirty="0">
                <a:solidFill>
                  <a:schemeClr val="bg2">
                    <a:lumMod val="50000"/>
                  </a:schemeClr>
                </a:solidFill>
              </a:rPr>
              <a:t>Desarrollo del código</a:t>
            </a:r>
            <a:endParaRPr sz="2200" b="0" i="0" u="none" strike="noStrike" cap="none" dirty="0">
              <a:solidFill>
                <a:schemeClr val="bg2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"/>
          <p:cNvSpPr/>
          <p:nvPr/>
        </p:nvSpPr>
        <p:spPr>
          <a:xfrm>
            <a:off x="635040" y="4180680"/>
            <a:ext cx="2192760" cy="1445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dirty="0">
                <a:solidFill>
                  <a:srgbClr val="001E33"/>
                </a:solidFill>
              </a:rPr>
              <a:t>Aiverson Castaño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 err="1">
                <a:solidFill>
                  <a:srgbClr val="001E33"/>
                </a:solidFill>
              </a:rPr>
              <a:t>Investigacion</a:t>
            </a:r>
            <a:r>
              <a:rPr lang="en-US" sz="2200" dirty="0">
                <a:solidFill>
                  <a:srgbClr val="001E33"/>
                </a:solidFill>
              </a:rPr>
              <a:t> de </a:t>
            </a:r>
            <a:r>
              <a:rPr lang="en-US" sz="2200" dirty="0" err="1">
                <a:solidFill>
                  <a:srgbClr val="001E33"/>
                </a:solidFill>
              </a:rPr>
              <a:t>algoritmos</a:t>
            </a:r>
            <a:endParaRPr lang="en-US"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2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"/>
          <p:cNvSpPr/>
          <p:nvPr/>
        </p:nvSpPr>
        <p:spPr>
          <a:xfrm>
            <a:off x="815040" y="6160680"/>
            <a:ext cx="691524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http://github.com/jpforero/ST0245-002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"/>
          <p:cNvSpPr/>
          <p:nvPr/>
        </p:nvSpPr>
        <p:spPr>
          <a:xfrm>
            <a:off x="6023825" y="4180675"/>
            <a:ext cx="3331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Andrea</a:t>
            </a:r>
            <a:r>
              <a:rPr lang="en-US" sz="2200" b="1" dirty="0">
                <a:solidFill>
                  <a:srgbClr val="001E33"/>
                </a:solidFill>
              </a:rPr>
              <a:t> </a:t>
            </a: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Serna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Revisión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b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literatura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" name="Google Shape;224;p2"/>
          <p:cNvGrpSpPr/>
          <p:nvPr/>
        </p:nvGrpSpPr>
        <p:grpSpPr>
          <a:xfrm>
            <a:off x="6013053" y="1472935"/>
            <a:ext cx="3383640" cy="2652120"/>
            <a:chOff x="3165097" y="1342520"/>
            <a:chExt cx="3383640" cy="2652120"/>
          </a:xfrm>
        </p:grpSpPr>
        <p:pic>
          <p:nvPicPr>
            <p:cNvPr id="225" name="Google Shape;225;p2"/>
            <p:cNvPicPr preferRelativeResize="0"/>
            <p:nvPr/>
          </p:nvPicPr>
          <p:blipFill rotWithShape="1">
            <a:blip r:embed="rId9">
              <a:alphaModFix/>
            </a:blip>
            <a:srcRect b="16686"/>
            <a:stretch/>
          </p:blipFill>
          <p:spPr>
            <a:xfrm>
              <a:off x="3828475" y="1645926"/>
              <a:ext cx="2056877" cy="22848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2"/>
            <p:cNvSpPr/>
            <p:nvPr/>
          </p:nvSpPr>
          <p:spPr>
            <a:xfrm>
              <a:off x="3165097" y="13425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" y="1075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"/>
          <p:cNvSpPr/>
          <p:nvPr/>
        </p:nvSpPr>
        <p:spPr>
          <a:xfrm>
            <a:off x="265327" y="376925"/>
            <a:ext cx="453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Planteamiento del problema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6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6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Algoritmo de </a:t>
            </a:r>
            <a:r>
              <a:rPr lang="es-CO" sz="21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rutas</a:t>
            </a:r>
            <a:r>
              <a:rPr lang="en-US" sz="21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CO" sz="21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optimas</a:t>
            </a:r>
            <a:r>
              <a:rPr lang="en-US" sz="21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contra </a:t>
            </a:r>
            <a:r>
              <a:rPr lang="es-CO" sz="21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21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CO" sz="21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acoso</a:t>
            </a:r>
          </a:p>
        </p:txBody>
      </p:sp>
      <p:cxnSp>
        <p:nvCxnSpPr>
          <p:cNvPr id="243" name="Google Shape;243;p6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4" name="Google Shape;244;p6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5" name="Google Shape;245;p6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6" name="Google Shape;246;p6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47" name="Google Shape;247;p6"/>
          <p:cNvSpPr/>
          <p:nvPr/>
        </p:nvSpPr>
        <p:spPr>
          <a:xfrm>
            <a:off x="7942524" y="4241025"/>
            <a:ext cx="39276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 más </a:t>
            </a:r>
            <a:r>
              <a:rPr lang="en-US" sz="2200" b="1">
                <a:solidFill>
                  <a:srgbClr val="001E33"/>
                </a:solidFill>
              </a:rPr>
              <a:t>c</a:t>
            </a: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amino</a:t>
            </a:r>
            <a:r>
              <a:rPr lang="en-US" sz="2200" b="1">
                <a:solidFill>
                  <a:srgbClr val="001E33"/>
                </a:solidFill>
              </a:rPr>
              <a:t> más corto</a:t>
            </a:r>
            <a:endParaRPr sz="2200" b="1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600" b="1">
                <a:solidFill>
                  <a:srgbClr val="001E33"/>
                </a:solidFill>
              </a:rPr>
              <a:t> restringido</a:t>
            </a:r>
            <a:endParaRPr sz="26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95000" y="1560662"/>
            <a:ext cx="2932500" cy="250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716175" y="1605912"/>
            <a:ext cx="2932500" cy="2507328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"/>
          <p:cNvSpPr/>
          <p:nvPr/>
        </p:nvSpPr>
        <p:spPr>
          <a:xfrm>
            <a:off x="10111689" y="2578900"/>
            <a:ext cx="332475" cy="690550"/>
          </a:xfrm>
          <a:custGeom>
            <a:avLst/>
            <a:gdLst/>
            <a:ahLst/>
            <a:cxnLst/>
            <a:rect l="l" t="t" r="r" b="b"/>
            <a:pathLst>
              <a:path w="13299" h="27622" extrusionOk="0">
                <a:moveTo>
                  <a:pt x="4917" y="27622"/>
                </a:moveTo>
                <a:cubicBezTo>
                  <a:pt x="3714" y="25942"/>
                  <a:pt x="6442" y="23083"/>
                  <a:pt x="5202" y="21431"/>
                </a:cubicBezTo>
                <a:cubicBezTo>
                  <a:pt x="4025" y="19863"/>
                  <a:pt x="-417" y="20477"/>
                  <a:pt x="59" y="18574"/>
                </a:cubicBezTo>
                <a:cubicBezTo>
                  <a:pt x="1903" y="11198"/>
                  <a:pt x="8876" y="6185"/>
                  <a:pt x="13299" y="0"/>
                </a:cubicBez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6"/>
          <p:cNvSpPr/>
          <p:nvPr/>
        </p:nvSpPr>
        <p:spPr>
          <a:xfrm>
            <a:off x="10403775" y="252325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6"/>
          <p:cNvSpPr/>
          <p:nvPr/>
        </p:nvSpPr>
        <p:spPr>
          <a:xfrm>
            <a:off x="10198500" y="324830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6"/>
          <p:cNvSpPr/>
          <p:nvPr/>
        </p:nvSpPr>
        <p:spPr>
          <a:xfrm>
            <a:off x="8619325" y="23707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6"/>
          <p:cNvSpPr/>
          <p:nvPr/>
        </p:nvSpPr>
        <p:spPr>
          <a:xfrm>
            <a:off x="8414050" y="30957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6"/>
          <p:cNvSpPr/>
          <p:nvPr/>
        </p:nvSpPr>
        <p:spPr>
          <a:xfrm>
            <a:off x="2523325" y="25231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6"/>
          <p:cNvSpPr/>
          <p:nvPr/>
        </p:nvSpPr>
        <p:spPr>
          <a:xfrm>
            <a:off x="2318050" y="32481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g105e9140ba5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105e9140ba5_0_31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tabLst/>
              <a:defRPr/>
            </a:pPr>
            <a:r>
              <a:rPr kumimoji="0" lang="en-US" sz="2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Primer algoritmo</a:t>
            </a:r>
            <a:endParaRPr kumimoji="0" sz="2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g105e9140ba5_0_31"/>
          <p:cNvSpPr/>
          <p:nvPr/>
        </p:nvSpPr>
        <p:spPr>
          <a:xfrm>
            <a:off x="35848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6" name="Google Shape;266;g105e9140ba5_0_31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267" name="Google Shape;267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6" name="Google Shape;276;g105e9140ba5_0_31"/>
            <p:cNvCxnSpPr>
              <a:stCxn id="267" idx="5"/>
              <a:endCxn id="272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7" name="Google Shape;277;g105e9140ba5_0_31"/>
            <p:cNvCxnSpPr>
              <a:stCxn id="268" idx="6"/>
              <a:endCxn id="270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8" name="Google Shape;278;g105e9140ba5_0_31"/>
            <p:cNvCxnSpPr>
              <a:stCxn id="269" idx="6"/>
              <a:endCxn id="271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9" name="Google Shape;279;g105e9140ba5_0_31"/>
            <p:cNvCxnSpPr>
              <a:stCxn id="275" idx="7"/>
              <a:endCxn id="271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0" name="Google Shape;280;g105e9140ba5_0_31"/>
            <p:cNvCxnSpPr>
              <a:stCxn id="269" idx="7"/>
              <a:endCxn id="270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1" name="Google Shape;281;g105e9140ba5_0_31"/>
            <p:cNvCxnSpPr>
              <a:stCxn id="268" idx="7"/>
              <a:endCxn id="272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2" name="Google Shape;282;g105e9140ba5_0_31"/>
            <p:cNvCxnSpPr>
              <a:stCxn id="270" idx="7"/>
              <a:endCxn id="274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3" name="Google Shape;283;g105e9140ba5_0_31"/>
            <p:cNvCxnSpPr>
              <a:stCxn id="272" idx="5"/>
              <a:endCxn id="273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4" name="Google Shape;284;g105e9140ba5_0_31"/>
            <p:cNvCxnSpPr>
              <a:stCxn id="271" idx="6"/>
              <a:endCxn id="273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5" name="Google Shape;285;g105e9140ba5_0_31"/>
            <p:cNvCxnSpPr>
              <a:stCxn id="270" idx="6"/>
              <a:endCxn id="273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6" name="Google Shape;286;g105e9140ba5_0_31"/>
            <p:cNvCxnSpPr>
              <a:stCxn id="271" idx="7"/>
              <a:endCxn id="274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87" name="Google Shape;287;g105e9140ba5_0_31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tabLst/>
              <a:defRPr/>
            </a:pPr>
            <a:r>
              <a:rPr kumimoji="0" lang="en-US" sz="2200" b="1" i="0" u="none" strike="noStrike" kern="0" cap="none" spc="0" normalizeH="0" baseline="0" noProof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Calles </a:t>
            </a:r>
            <a:endParaRPr kumimoji="0" sz="2200" b="1" i="0" u="none" strike="noStrike" kern="0" cap="none" spc="0" normalizeH="0" baseline="0" noProof="0">
              <a:ln>
                <a:noFill/>
              </a:ln>
              <a:solidFill>
                <a:srgbClr val="001E33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tabLst/>
              <a:defRPr/>
            </a:pPr>
            <a:r>
              <a:rPr kumimoji="0" lang="en-US" sz="2200" b="1" i="0" u="none" strike="noStrike" kern="0" cap="none" spc="0" normalizeH="0" baseline="0" noProof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kumimoji="0" lang="en-US" sz="2200" b="1" i="0" u="none" strike="noStrike" kern="0" cap="none" spc="0" normalizeH="0" baseline="0" noProof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</a:br>
            <a:r>
              <a:rPr kumimoji="0" lang="en-US" sz="2200" b="1" i="0" u="none" strike="noStrike" kern="0" cap="none" spc="0" normalizeH="0" baseline="0" noProof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kumimoji="0" lang="en-US" sz="2200" b="1" i="0" u="none" strike="noStrike" kern="0" cap="none" spc="0" normalizeH="0" baseline="0" noProof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</a:br>
            <a:r>
              <a:rPr kumimoji="0" lang="en-US" sz="2200" b="1" i="0" u="none" strike="noStrike" kern="0" cap="none" spc="0" normalizeH="0" baseline="0" noProof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Destino</a:t>
            </a:r>
            <a:endParaRPr kumimoji="0" sz="2200" b="1" i="0" u="none" strike="noStrike" kern="0" cap="none" spc="0" normalizeH="0" baseline="0" noProof="0">
              <a:ln>
                <a:noFill/>
              </a:ln>
              <a:solidFill>
                <a:srgbClr val="001E33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tabLst/>
              <a:defRPr/>
            </a:pPr>
            <a:endParaRPr kumimoji="0" sz="2200" b="0" i="0" u="none" strike="noStrike" kern="0" cap="none" spc="0" normalizeH="0" baseline="0" noProof="0">
              <a:ln>
                <a:noFill/>
              </a:ln>
              <a:solidFill>
                <a:srgbClr val="001E33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105e9140ba5_0_31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ED7D3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2100"/>
            </a:pPr>
            <a:r>
              <a:rPr kumimoji="0" lang="en-US" sz="3200" b="0" i="1" u="none" strike="noStrike" kern="0" cap="none" spc="0" normalizeH="0" baseline="0" noProof="0" dirty="0">
                <a:ln>
                  <a:noFill/>
                </a:ln>
                <a:solidFill>
                  <a:srgbClr val="001A2E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Dijkstra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01A2E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2" name="Google Shape;292;g105e9140ba5_0_31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3" name="Google Shape;293;g105e9140ba5_0_31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4" name="Google Shape;294;g105e9140ba5_0_31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295" name="Google Shape;295;g105e9140ba5_0_31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296" name="Google Shape;296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5" name="Google Shape;305;g105e9140ba5_0_31"/>
            <p:cNvCxnSpPr>
              <a:stCxn id="296" idx="5"/>
              <a:endCxn id="30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6" name="Google Shape;306;g105e9140ba5_0_31"/>
            <p:cNvCxnSpPr>
              <a:stCxn id="297" idx="6"/>
              <a:endCxn id="29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7" name="Google Shape;307;g105e9140ba5_0_31"/>
            <p:cNvCxnSpPr>
              <a:stCxn id="298" idx="6"/>
              <a:endCxn id="30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8" name="Google Shape;308;g105e9140ba5_0_31"/>
            <p:cNvCxnSpPr>
              <a:stCxn id="304" idx="7"/>
              <a:endCxn id="30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9" name="Google Shape;309;g105e9140ba5_0_31"/>
            <p:cNvCxnSpPr>
              <a:stCxn id="298" idx="7"/>
              <a:endCxn id="29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0" name="Google Shape;310;g105e9140ba5_0_31"/>
            <p:cNvCxnSpPr>
              <a:stCxn id="297" idx="7"/>
              <a:endCxn id="30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1" name="Google Shape;311;g105e9140ba5_0_31"/>
            <p:cNvCxnSpPr>
              <a:stCxn id="299" idx="7"/>
              <a:endCxn id="30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2" name="Google Shape;312;g105e9140ba5_0_31"/>
            <p:cNvCxnSpPr>
              <a:stCxn id="301" idx="5"/>
              <a:endCxn id="30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3" name="Google Shape;313;g105e9140ba5_0_31"/>
            <p:cNvCxnSpPr>
              <a:stCxn id="300" idx="6"/>
              <a:endCxn id="30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4" name="Google Shape;314;g105e9140ba5_0_31"/>
            <p:cNvCxnSpPr>
              <a:stCxn id="299" idx="6"/>
              <a:endCxn id="30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5" name="Google Shape;315;g105e9140ba5_0_31"/>
            <p:cNvCxnSpPr>
              <a:stCxn id="300" idx="7"/>
              <a:endCxn id="30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16" name="Google Shape;316;g105e9140ba5_0_31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7" name="Google Shape;317;g105e9140ba5_0_31"/>
          <p:cNvSpPr/>
          <p:nvPr/>
        </p:nvSpPr>
        <p:spPr>
          <a:xfrm>
            <a:off x="8325537" y="424102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0" normalizeH="0" baseline="0" noProof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El camino más corto sin superar un riesgo medio ponderado de acoso </a:t>
            </a:r>
            <a:r>
              <a:rPr kumimoji="0" lang="en-US" sz="2500" b="1" i="1" u="none" strike="noStrike" kern="0" cap="none" spc="0" normalizeH="0" baseline="0" noProof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r</a:t>
            </a:r>
            <a:endParaRPr kumimoji="0" sz="2200" b="1" i="1" u="none" strike="noStrike" kern="0" cap="none" spc="0" normalizeH="0" baseline="0" noProof="0">
              <a:ln>
                <a:noFill/>
              </a:ln>
              <a:solidFill>
                <a:srgbClr val="001E33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tabLst/>
              <a:defRPr/>
            </a:pPr>
            <a:endParaRPr kumimoji="0" sz="2500" b="1" i="1" u="none" strike="noStrike" kern="0" cap="none" spc="0" normalizeH="0" baseline="0" noProof="0">
              <a:ln>
                <a:noFill/>
              </a:ln>
              <a:solidFill>
                <a:srgbClr val="001E33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tabLst/>
              <a:defRPr/>
            </a:pPr>
            <a:endParaRPr kumimoji="0" sz="2200" b="0" i="0" u="none" strike="noStrike" kern="0" cap="none" spc="0" normalizeH="0" baseline="0" noProof="0">
              <a:ln>
                <a:noFill/>
              </a:ln>
              <a:solidFill>
                <a:srgbClr val="001E33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8" name="Google Shape;318;g105e9140ba5_0_31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9" name="Google Shape;319;g105e9140ba5_0_31"/>
          <p:cNvSpPr txBox="1"/>
          <p:nvPr/>
        </p:nvSpPr>
        <p:spPr>
          <a:xfrm>
            <a:off x="3521413" y="3588025"/>
            <a:ext cx="475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tabLst/>
              <a:defRPr/>
            </a:pPr>
            <a:r>
              <a:rPr kumimoji="0" lang="en-US" sz="2500" b="1" i="1" u="none" strike="noStrike" kern="0" cap="none" spc="0" normalizeH="0" baseline="0" noProof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r</a:t>
            </a:r>
            <a:endParaRPr kumimoji="0" sz="2200" b="1" i="1" u="none" strike="noStrike" kern="0" cap="none" spc="0" normalizeH="0" baseline="0" noProof="0">
              <a:ln>
                <a:noFill/>
              </a:ln>
              <a:solidFill>
                <a:srgbClr val="001E33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g105e9140ba5_0_9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g105e9140ba5_0_92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tabLst/>
              <a:defRPr/>
            </a:pPr>
            <a:r>
              <a:rPr kumimoji="0" lang="en-US" sz="2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Segundo algoritmo</a:t>
            </a:r>
            <a:endParaRPr kumimoji="0" sz="2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9" name="Google Shape;329;g105e9140ba5_0_92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330" name="Google Shape;330;g105e9140ba5_0_92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g105e9140ba5_0_92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g105e9140ba5_0_92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g105e9140ba5_0_92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g105e9140ba5_0_92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g105e9140ba5_0_92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g105e9140ba5_0_92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g105e9140ba5_0_92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g105e9140ba5_0_92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39" name="Google Shape;339;g105e9140ba5_0_92"/>
            <p:cNvCxnSpPr>
              <a:stCxn id="330" idx="5"/>
              <a:endCxn id="335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0" name="Google Shape;340;g105e9140ba5_0_92"/>
            <p:cNvCxnSpPr>
              <a:stCxn id="331" idx="6"/>
              <a:endCxn id="333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1" name="Google Shape;341;g105e9140ba5_0_92"/>
            <p:cNvCxnSpPr>
              <a:stCxn id="332" idx="6"/>
              <a:endCxn id="334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2" name="Google Shape;342;g105e9140ba5_0_92"/>
            <p:cNvCxnSpPr>
              <a:stCxn id="338" idx="7"/>
              <a:endCxn id="334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3" name="Google Shape;343;g105e9140ba5_0_92"/>
            <p:cNvCxnSpPr>
              <a:stCxn id="332" idx="7"/>
              <a:endCxn id="333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4" name="Google Shape;344;g105e9140ba5_0_92"/>
            <p:cNvCxnSpPr>
              <a:stCxn id="331" idx="7"/>
              <a:endCxn id="335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5" name="Google Shape;345;g105e9140ba5_0_92"/>
            <p:cNvCxnSpPr>
              <a:stCxn id="333" idx="7"/>
              <a:endCxn id="337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6" name="Google Shape;346;g105e9140ba5_0_92"/>
            <p:cNvCxnSpPr>
              <a:stCxn id="335" idx="5"/>
              <a:endCxn id="336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7" name="Google Shape;347;g105e9140ba5_0_92"/>
            <p:cNvCxnSpPr>
              <a:stCxn id="334" idx="6"/>
              <a:endCxn id="336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8" name="Google Shape;348;g105e9140ba5_0_92"/>
            <p:cNvCxnSpPr>
              <a:stCxn id="333" idx="6"/>
              <a:endCxn id="336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9" name="Google Shape;349;g105e9140ba5_0_92"/>
            <p:cNvCxnSpPr>
              <a:stCxn id="334" idx="7"/>
              <a:endCxn id="337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350" name="Google Shape;350;g105e9140ba5_0_92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tabLst/>
              <a:defRPr/>
            </a:pPr>
            <a:r>
              <a:rPr kumimoji="0" lang="en-US" sz="2200" b="1" i="0" u="none" strike="noStrike" kern="0" cap="none" spc="0" normalizeH="0" baseline="0" noProof="0" dirty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Calles </a:t>
            </a:r>
            <a:endParaRPr kumimoji="0" sz="2200" b="1" i="0" u="none" strike="noStrike" kern="0" cap="none" spc="0" normalizeH="0" baseline="0" noProof="0" dirty="0">
              <a:ln>
                <a:noFill/>
              </a:ln>
              <a:solidFill>
                <a:srgbClr val="001E33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tabLst/>
              <a:defRPr/>
            </a:pPr>
            <a:r>
              <a:rPr kumimoji="0" lang="en-US" sz="2200" b="1" i="0" u="none" strike="noStrike" kern="0" cap="none" spc="0" normalizeH="0" baseline="0" noProof="0" dirty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kumimoji="0" lang="en-US" sz="2200" b="1" i="0" u="none" strike="noStrike" kern="0" cap="none" spc="0" normalizeH="0" baseline="0" noProof="0" dirty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</a:br>
            <a:r>
              <a:rPr kumimoji="0" lang="en-US" sz="2200" b="1" i="0" u="none" strike="noStrike" kern="0" cap="none" spc="0" normalizeH="0" baseline="0" noProof="0" dirty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kumimoji="0" lang="en-US" sz="2200" b="1" i="0" u="none" strike="noStrike" kern="0" cap="none" spc="0" normalizeH="0" baseline="0" noProof="0" dirty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</a:br>
            <a:r>
              <a:rPr kumimoji="0" lang="es-CO" sz="2200" b="1" i="0" u="none" strike="noStrike" kern="0" cap="none" spc="0" normalizeH="0" baseline="0" dirty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Destino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tabLst/>
              <a:defRPr/>
            </a:pPr>
            <a:endParaRPr kumimoji="0" sz="2200" b="0" i="0" u="none" strike="noStrike" kern="0" cap="none" spc="0" normalizeH="0" baseline="0" noProof="0" dirty="0">
              <a:ln>
                <a:noFill/>
              </a:ln>
              <a:solidFill>
                <a:srgbClr val="001E33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g105e9140ba5_0_92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g105e9140ba5_0_92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tabLst/>
              <a:defRPr/>
            </a:pPr>
            <a:r>
              <a:rPr kumimoji="0" lang="es-CO" sz="3600" b="1" i="0" u="none" strike="noStrike" kern="0" cap="none" spc="0" normalizeH="0" baseline="0" noProof="0" dirty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     A*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001E33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5" name="Google Shape;355;g105e9140ba5_0_92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56" name="Google Shape;356;g105e9140ba5_0_92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57" name="Google Shape;357;g105e9140ba5_0_92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358" name="Google Shape;358;g105e9140ba5_0_92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359" name="Google Shape;359;g105e9140ba5_0_92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g105e9140ba5_0_92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g105e9140ba5_0_92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g105e9140ba5_0_92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g105e9140ba5_0_92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g105e9140ba5_0_92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g105e9140ba5_0_92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g105e9140ba5_0_92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g105e9140ba5_0_92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68" name="Google Shape;368;g105e9140ba5_0_92"/>
            <p:cNvCxnSpPr>
              <a:stCxn id="359" idx="5"/>
              <a:endCxn id="364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69" name="Google Shape;369;g105e9140ba5_0_92"/>
            <p:cNvCxnSpPr>
              <a:stCxn id="360" idx="6"/>
              <a:endCxn id="362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0" name="Google Shape;370;g105e9140ba5_0_92"/>
            <p:cNvCxnSpPr>
              <a:stCxn id="361" idx="6"/>
              <a:endCxn id="363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1" name="Google Shape;371;g105e9140ba5_0_92"/>
            <p:cNvCxnSpPr>
              <a:stCxn id="367" idx="7"/>
              <a:endCxn id="363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2" name="Google Shape;372;g105e9140ba5_0_92"/>
            <p:cNvCxnSpPr>
              <a:stCxn id="361" idx="7"/>
              <a:endCxn id="362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3" name="Google Shape;373;g105e9140ba5_0_92"/>
            <p:cNvCxnSpPr>
              <a:stCxn id="360" idx="7"/>
              <a:endCxn id="364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4" name="Google Shape;374;g105e9140ba5_0_92"/>
            <p:cNvCxnSpPr>
              <a:stCxn id="362" idx="7"/>
              <a:endCxn id="366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5" name="Google Shape;375;g105e9140ba5_0_92"/>
            <p:cNvCxnSpPr>
              <a:stCxn id="364" idx="5"/>
              <a:endCxn id="365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6" name="Google Shape;376;g105e9140ba5_0_92"/>
            <p:cNvCxnSpPr>
              <a:stCxn id="363" idx="6"/>
              <a:endCxn id="365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7" name="Google Shape;377;g105e9140ba5_0_92"/>
            <p:cNvCxnSpPr>
              <a:stCxn id="362" idx="6"/>
              <a:endCxn id="365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8" name="Google Shape;378;g105e9140ba5_0_92"/>
            <p:cNvCxnSpPr>
              <a:stCxn id="363" idx="7"/>
              <a:endCxn id="366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79" name="Google Shape;379;g105e9140ba5_0_92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80" name="Google Shape;380;g105e9140ba5_0_92"/>
          <p:cNvSpPr/>
          <p:nvPr/>
        </p:nvSpPr>
        <p:spPr>
          <a:xfrm>
            <a:off x="7848600" y="4241025"/>
            <a:ext cx="40977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tabLst/>
              <a:defRPr/>
            </a:pPr>
            <a:r>
              <a:rPr kumimoji="0" lang="en-US" sz="2500" b="1" i="0" u="none" strike="noStrike" kern="0" cap="none" spc="0" normalizeH="0" baseline="0" noProof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Ruta con el menor riesgo promedio ponderado de acoso sin superar una distancia </a:t>
            </a:r>
            <a:r>
              <a:rPr kumimoji="0" lang="en-US" sz="2500" b="1" i="1" u="none" strike="noStrike" kern="0" cap="none" spc="0" normalizeH="0" baseline="0" noProof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d</a:t>
            </a:r>
            <a:endParaRPr kumimoji="0" sz="2200" b="1" i="1" u="none" strike="noStrike" kern="0" cap="none" spc="0" normalizeH="0" baseline="0" noProof="0">
              <a:ln>
                <a:noFill/>
              </a:ln>
              <a:solidFill>
                <a:srgbClr val="001E33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tabLst/>
              <a:defRPr/>
            </a:pPr>
            <a:endParaRPr kumimoji="0" sz="2200" b="0" i="0" u="none" strike="noStrike" kern="0" cap="none" spc="0" normalizeH="0" baseline="0" noProof="0">
              <a:ln>
                <a:noFill/>
              </a:ln>
              <a:solidFill>
                <a:srgbClr val="001E33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81" name="Google Shape;381;g105e9140ba5_0_92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82" name="Google Shape;382;g105e9140ba5_0_92"/>
          <p:cNvSpPr txBox="1"/>
          <p:nvPr/>
        </p:nvSpPr>
        <p:spPr>
          <a:xfrm>
            <a:off x="3521413" y="3588025"/>
            <a:ext cx="475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tabLst/>
              <a:defRPr/>
            </a:pPr>
            <a:r>
              <a:rPr kumimoji="0" lang="en-US" sz="2500" b="1" i="1" u="none" strike="noStrike" kern="0" cap="none" spc="0" normalizeH="0" baseline="0" noProof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d</a:t>
            </a:r>
            <a:endParaRPr kumimoji="0" sz="2200" b="1" i="1" u="none" strike="noStrike" kern="0" cap="none" spc="0" normalizeH="0" baseline="0" noProof="0">
              <a:ln>
                <a:noFill/>
              </a:ln>
              <a:solidFill>
                <a:srgbClr val="001E33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04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3"/>
          <p:cNvSpPr/>
          <p:nvPr/>
        </p:nvSpPr>
        <p:spPr>
          <a:xfrm>
            <a:off x="265324" y="376925"/>
            <a:ext cx="48639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tabLst/>
              <a:defRPr/>
            </a:pPr>
            <a:r>
              <a:rPr kumimoji="0" lang="en-US" sz="2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Explicación del algoritmo</a:t>
            </a:r>
            <a:endParaRPr kumimoji="0" sz="2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3"/>
          <p:cNvSpPr/>
          <p:nvPr/>
        </p:nvSpPr>
        <p:spPr>
          <a:xfrm>
            <a:off x="213662" y="3427920"/>
            <a:ext cx="1516657" cy="460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2400" b="1" i="1" u="none" strike="noStrike" kern="0" cap="none" spc="0" normalizeH="0" baseline="0" noProof="0" dirty="0">
                <a:ln>
                  <a:noFill/>
                </a:ln>
                <a:solidFill>
                  <a:srgbClr val="001A2E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Dijkstra</a:t>
            </a:r>
            <a:endParaRPr kumimoji="0" sz="2000" b="1" i="0" u="none" strike="noStrike" kern="0" cap="none" spc="0" normalizeH="0" baseline="0" noProof="0" dirty="0">
              <a:ln>
                <a:noFill/>
              </a:ln>
              <a:solidFill>
                <a:srgbClr val="001A2E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5" name="Google Shape;405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82580" y="2931462"/>
            <a:ext cx="4191000" cy="235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Imagen que contiene pequeño&#10;&#10;Descripción generada automáticamente">
            <a:extLst>
              <a:ext uri="{FF2B5EF4-FFF2-40B4-BE49-F238E27FC236}">
                <a16:creationId xmlns:a16="http://schemas.microsoft.com/office/drawing/2014/main" id="{8BED3BE2-745A-44A5-B2E2-36DF11065E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324" y="145204"/>
            <a:ext cx="8598586" cy="468036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06324AC1-FB8C-48F8-9AAF-595E62FDCCD3}"/>
              </a:ext>
            </a:extLst>
          </p:cNvPr>
          <p:cNvSpPr txBox="1"/>
          <p:nvPr/>
        </p:nvSpPr>
        <p:spPr>
          <a:xfrm>
            <a:off x="644741" y="4169049"/>
            <a:ext cx="620907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>
                <a:solidFill>
                  <a:srgbClr val="001A2E"/>
                </a:solidFill>
              </a:rPr>
              <a:t>A partir de las listas de adyacencia y la representación de estas en grafos, se puede hacer una idea de como están distribuidas las calles.</a:t>
            </a:r>
          </a:p>
          <a:p>
            <a:endParaRPr lang="es-CO" sz="1600" dirty="0">
              <a:solidFill>
                <a:srgbClr val="001A2E"/>
              </a:solidFill>
            </a:endParaRPr>
          </a:p>
          <a:p>
            <a:r>
              <a:rPr lang="es-CO" sz="1600" dirty="0">
                <a:solidFill>
                  <a:srgbClr val="001A2E"/>
                </a:solidFill>
              </a:rPr>
              <a:t>Esto facilita el entender como el algoritmo calcula la ruta mas corta restringida.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52065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tabLst/>
              <a:defRPr/>
            </a:pPr>
            <a:r>
              <a:rPr kumimoji="0" lang="en-US" sz="2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Complejidad del algoritmo</a:t>
            </a:r>
            <a:endParaRPr kumimoji="0" sz="2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5"/>
          <p:cNvSpPr/>
          <p:nvPr/>
        </p:nvSpPr>
        <p:spPr>
          <a:xfrm>
            <a:off x="549820" y="3694743"/>
            <a:ext cx="6090300" cy="2383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s-CO" sz="2000" b="1" i="0" u="none" strike="noStrike" kern="0" cap="none" spc="0" normalizeH="0" baseline="0" dirty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Complejidad</a:t>
            </a:r>
            <a:r>
              <a:rPr kumimoji="0" lang="es-CO" sz="2000" b="1" i="0" u="none" strike="noStrike" kern="0" cap="none" spc="0" normalizeH="0" baseline="0" noProof="0" dirty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 </a:t>
            </a:r>
            <a:r>
              <a:rPr kumimoji="0" lang="es-CO" sz="2000" b="1" i="0" u="none" strike="noStrike" kern="0" cap="none" spc="0" normalizeH="0" baseline="0" dirty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en</a:t>
            </a:r>
            <a:r>
              <a:rPr kumimoji="0" lang="es-CO" sz="2000" b="1" i="0" u="none" strike="noStrike" kern="0" cap="none" spc="0" normalizeH="0" baseline="0" noProof="0" dirty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 </a:t>
            </a:r>
            <a:r>
              <a:rPr kumimoji="0" lang="es-CO" sz="2000" b="1" i="0" u="none" strike="noStrike" kern="0" cap="none" spc="0" normalizeH="0" baseline="0" dirty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tiempo:</a:t>
            </a:r>
            <a:r>
              <a:rPr kumimoji="0" lang="es-CO" sz="2000" b="1" i="0" u="none" strike="noStrike" kern="0" cap="none" spc="0" normalizeH="0" baseline="0" noProof="0" dirty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 </a:t>
            </a:r>
            <a:r>
              <a:rPr kumimoji="0" lang="es-CO" sz="1800" i="0" u="none" strike="noStrike" kern="0" cap="none" spc="0" normalizeH="0" baseline="0" noProof="0" dirty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Es el tiempo que puede tardar el algoritmo en dar un resultado.</a:t>
            </a:r>
            <a:endParaRPr kumimoji="0" lang="es-CO" sz="2000" b="1" i="0" u="none" strike="noStrike" kern="0" cap="none" spc="0" normalizeH="0" baseline="0" noProof="0" dirty="0">
              <a:ln>
                <a:noFill/>
              </a:ln>
              <a:solidFill>
                <a:srgbClr val="001E33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s-CO" sz="2000" b="1" i="0" u="none" strike="noStrike" kern="0" cap="none" spc="0" normalizeH="0" baseline="0" dirty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Complejidad en memoria:</a:t>
            </a:r>
            <a:r>
              <a:rPr kumimoji="0" lang="es-CO" sz="2000" b="1" i="0" u="none" strike="noStrike" kern="0" cap="none" spc="0" normalizeH="0" baseline="0" noProof="0" dirty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CO" sz="2000" dirty="0">
                <a:solidFill>
                  <a:srgbClr val="001E33"/>
                </a:solidFill>
              </a:rPr>
              <a:t>Es la cantidad de espacio en memoria que utiliza el Algoritmo al ejecutarse.</a:t>
            </a:r>
            <a:endParaRPr kumimoji="0" lang="es-CO" sz="2000" b="1" i="0" u="none" strike="noStrike" kern="0" cap="none" spc="0" normalizeH="0" baseline="0" noProof="0" dirty="0">
              <a:ln>
                <a:noFill/>
              </a:ln>
              <a:solidFill>
                <a:srgbClr val="001E33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s-CO" sz="2000" dirty="0">
              <a:solidFill>
                <a:srgbClr val="001E33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s-CO" sz="1800" b="0" i="0" u="none" strike="noStrike" kern="0" cap="none" spc="0" normalizeH="0" baseline="0" noProof="0" dirty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V </a:t>
            </a:r>
            <a:r>
              <a:rPr lang="es-CO" sz="1800" dirty="0">
                <a:solidFill>
                  <a:srgbClr val="001E33"/>
                </a:solidFill>
              </a:rPr>
              <a:t>representa los vértices y </a:t>
            </a:r>
            <a:r>
              <a:rPr kumimoji="0" lang="es-CO" sz="1800" b="0" i="0" u="none" strike="noStrike" kern="0" cap="none" spc="0" normalizeH="0" baseline="0" noProof="0" dirty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 </a:t>
            </a:r>
            <a:r>
              <a:rPr lang="es-CO" sz="1800" dirty="0">
                <a:solidFill>
                  <a:srgbClr val="001E33"/>
                </a:solidFill>
              </a:rPr>
              <a:t>representa las aristas</a:t>
            </a:r>
            <a:endParaRPr kumimoji="0" lang="es-CO" sz="1100" b="1" i="0" u="none" strike="noStrike" kern="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100" b="1" i="0" u="none" strike="noStrike" kern="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5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422" name="Google Shape;422;p5"/>
          <p:cNvGraphicFramePr/>
          <p:nvPr>
            <p:extLst>
              <p:ext uri="{D42A27DB-BD31-4B8C-83A1-F6EECF244321}">
                <p14:modId xmlns:p14="http://schemas.microsoft.com/office/powerpoint/2010/main" val="1739700806"/>
              </p:ext>
            </p:extLst>
          </p:nvPr>
        </p:nvGraphicFramePr>
        <p:xfrm>
          <a:off x="471720" y="1194241"/>
          <a:ext cx="6246500" cy="2196362"/>
        </p:xfrm>
        <a:graphic>
          <a:graphicData uri="http://schemas.openxmlformats.org/drawingml/2006/table">
            <a:tbl>
              <a:tblPr>
                <a:noFill/>
                <a:tableStyleId>{2791DF2B-8CE8-47CA-A753-2D559099E446}</a:tableStyleId>
              </a:tblPr>
              <a:tblGrid>
                <a:gridCol w="226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2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3169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temporal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de la memoria</a:t>
                      </a:r>
                      <a:endParaRPr sz="22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270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kumimoji="0" 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/>
                          <a:ea typeface="Arial"/>
                          <a:cs typeface="Arial"/>
                          <a:sym typeface="Arial"/>
                        </a:rPr>
                        <a:t>Dijkstra</a:t>
                      </a:r>
                      <a:endParaRPr sz="2200" b="0" u="none" strike="noStrike" cap="none" dirty="0">
                        <a:solidFill>
                          <a:schemeClr val="bg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  O(n</a:t>
                      </a:r>
                      <a:r>
                        <a:rPr lang="en-US" sz="2200" b="0" u="none" strike="noStrike" cap="none" baseline="30000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en-US" sz="22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 dirty="0">
                          <a:solidFill>
                            <a:srgbClr val="FFFFFF"/>
                          </a:solidFill>
                        </a:rPr>
                        <a:t>E + V log V</a:t>
                      </a:r>
                      <a:r>
                        <a:rPr lang="en-US" sz="22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164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2200" b="0" u="none" strike="noStrike" cap="none" dirty="0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22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22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427" name="Google Shape;427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50250" y="1768400"/>
            <a:ext cx="4157674" cy="311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3" name="Google Shape;433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tabLst/>
              <a:defRPr/>
            </a:pPr>
            <a:r>
              <a:rPr kumimoji="0" lang="en-US" sz="2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Resultados del camino más corto</a:t>
            </a:r>
            <a:endParaRPr kumimoji="0" sz="2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gadd317ae2b_0_201"/>
          <p:cNvSpPr/>
          <p:nvPr/>
        </p:nvSpPr>
        <p:spPr>
          <a:xfrm>
            <a:off x="356050" y="48589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2200" b="0" i="0" u="none" strike="noStrike" kern="0" cap="none" spc="0" normalizeH="0" baseline="0" noProof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Distancia más corta obtenida sin superar un riesgo medio ponderado de acoso </a:t>
            </a:r>
            <a:r>
              <a:rPr kumimoji="0" lang="en-US" sz="2200" b="0" i="1" u="none" strike="noStrike" kern="0" cap="none" spc="0" normalizeH="0" baseline="0" noProof="0">
                <a:ln>
                  <a:noFill/>
                </a:ln>
                <a:solidFill>
                  <a:srgbClr val="001E33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r.</a:t>
            </a:r>
            <a:endParaRPr kumimoji="0" sz="2200" b="0" i="1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gadd317ae2b_0_201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37" name="Google Shape;437;gadd317ae2b_0_201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gadd317ae2b_0_201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gadd317ae2b_0_201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40" name="Google Shape;440;gadd317ae2b_0_201"/>
          <p:cNvSpPr/>
          <p:nvPr/>
        </p:nvSpPr>
        <p:spPr>
          <a:xfrm>
            <a:off x="3437640" y="54370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 err="1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Explique</a:t>
            </a: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 las </a:t>
            </a:r>
            <a:r>
              <a:rPr kumimoji="0" lang="en-US" sz="1400" b="0" i="1" u="none" strike="noStrike" kern="0" cap="none" spc="0" normalizeH="0" baseline="0" noProof="0" dirty="0" err="1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tablas</a:t>
            </a: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 </a:t>
            </a:r>
            <a:r>
              <a:rPr kumimoji="0" lang="en-US" sz="1400" b="0" i="1" u="none" strike="noStrike" kern="0" cap="none" spc="0" normalizeH="0" baseline="0" noProof="0" dirty="0" err="1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en</a:t>
            </a: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 </a:t>
            </a:r>
            <a:r>
              <a:rPr kumimoji="0" lang="en-US" sz="1400" b="0" i="1" u="none" strike="noStrike" kern="0" cap="none" spc="0" normalizeH="0" baseline="0" noProof="0" dirty="0" err="1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su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palabras </a:t>
            </a:r>
            <a:r>
              <a:rPr kumimoji="0" lang="en-US" sz="1400" b="0" i="1" u="none" strike="noStrike" kern="0" cap="none" spc="0" normalizeH="0" baseline="0" noProof="0" dirty="0" err="1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propias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gadd317ae2b_0_201"/>
          <p:cNvSpPr/>
          <p:nvPr/>
        </p:nvSpPr>
        <p:spPr>
          <a:xfrm>
            <a:off x="3356273" y="52667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442" name="Google Shape;442;gadd317ae2b_0_201"/>
          <p:cNvGraphicFramePr/>
          <p:nvPr>
            <p:extLst>
              <p:ext uri="{D42A27DB-BD31-4B8C-83A1-F6EECF244321}">
                <p14:modId xmlns:p14="http://schemas.microsoft.com/office/powerpoint/2010/main" val="510436241"/>
              </p:ext>
            </p:extLst>
          </p:nvPr>
        </p:nvGraphicFramePr>
        <p:xfrm>
          <a:off x="333820" y="1499040"/>
          <a:ext cx="11310600" cy="3299300"/>
        </p:xfrm>
        <a:graphic>
          <a:graphicData uri="http://schemas.openxmlformats.org/drawingml/2006/table">
            <a:tbl>
              <a:tblPr>
                <a:noFill/>
                <a:tableStyleId>{2791DF2B-8CE8-47CA-A753-2D559099E446}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más corta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Sin superar un riesgo </a:t>
                      </a: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promedio</a:t>
                      </a: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 ponderado de acoso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de Medellín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001E33"/>
                          </a:solidFill>
                        </a:rPr>
                        <a:t>4000</a:t>
                      </a:r>
                      <a:endParaRPr sz="22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0.84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de Antioquia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001E33"/>
                          </a:solidFill>
                        </a:rPr>
                        <a:t>5000</a:t>
                      </a:r>
                      <a:endParaRPr sz="22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0.83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Luis Amigó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001E33"/>
                          </a:solidFill>
                        </a:rPr>
                        <a:t>5500</a:t>
                      </a:r>
                      <a:endParaRPr sz="2200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001E33"/>
                          </a:solidFill>
                        </a:rPr>
                        <a:t>0.85</a:t>
                      </a:r>
                      <a:endParaRPr sz="2200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43" name="Google Shape;443;gadd317ae2b_0_20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gadd317ae2b_0_20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gadd317ae2b_0_201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kumimoji="0" sz="1400" b="1" i="0" u="none" strike="noStrike" kern="0" cap="none" spc="0" normalizeH="0" baseline="0" noProof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g105e9140ba5_0_1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g105e9140ba5_0_16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Resultados del menor riesgo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g105e9140ba5_0_161"/>
          <p:cNvSpPr/>
          <p:nvPr/>
        </p:nvSpPr>
        <p:spPr>
          <a:xfrm>
            <a:off x="356050" y="5163725"/>
            <a:ext cx="109764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Menor riesgo medio ponderado de acoso obtenido sin superar una distancia </a:t>
            </a:r>
            <a:r>
              <a:rPr lang="en-US" sz="2200" b="0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g105e9140ba5_0_161"/>
          <p:cNvSpPr/>
          <p:nvPr/>
        </p:nvSpPr>
        <p:spPr>
          <a:xfrm>
            <a:off x="3437640" y="61228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59" name="Google Shape;459;g105e9140ba5_0_161"/>
          <p:cNvGraphicFramePr/>
          <p:nvPr>
            <p:extLst>
              <p:ext uri="{D42A27DB-BD31-4B8C-83A1-F6EECF244321}">
                <p14:modId xmlns:p14="http://schemas.microsoft.com/office/powerpoint/2010/main" val="3379305788"/>
              </p:ext>
            </p:extLst>
          </p:nvPr>
        </p:nvGraphicFramePr>
        <p:xfrm>
          <a:off x="333820" y="1803840"/>
          <a:ext cx="11310600" cy="3383320"/>
        </p:xfrm>
        <a:graphic>
          <a:graphicData uri="http://schemas.openxmlformats.org/drawingml/2006/table">
            <a:tbl>
              <a:tblPr>
                <a:noFill/>
                <a:tableStyleId>{2791DF2B-8CE8-47CA-A753-2D559099E446}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16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77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Riesgo </a:t>
                      </a: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promedio</a:t>
                      </a: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 ponderado de acoso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Sin superar una distancia (metros)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de Medellín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001E33"/>
                          </a:solidFill>
                        </a:rPr>
                        <a:t>0.8</a:t>
                      </a:r>
                      <a:endParaRPr sz="22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5000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de Antioquia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001E33"/>
                          </a:solidFill>
                        </a:rPr>
                        <a:t>0.8</a:t>
                      </a:r>
                      <a:endParaRPr sz="22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7000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001E33"/>
                          </a:solidFill>
                        </a:rPr>
                        <a:t>Universidad Luis </a:t>
                      </a:r>
                      <a:r>
                        <a:rPr lang="en-US" sz="2200" u="none" strike="noStrike" cap="none" dirty="0" err="1">
                          <a:solidFill>
                            <a:srgbClr val="001E33"/>
                          </a:solidFill>
                        </a:rPr>
                        <a:t>Amigó</a:t>
                      </a:r>
                      <a:endParaRPr sz="2200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001E33"/>
                          </a:solidFill>
                        </a:rPr>
                        <a:t>0.8</a:t>
                      </a:r>
                      <a:endParaRPr sz="2200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001E33"/>
                          </a:solidFill>
                        </a:rPr>
                        <a:t>6500</a:t>
                      </a:r>
                      <a:endParaRPr sz="2200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492</Words>
  <Application>Microsoft Office PowerPoint</Application>
  <PresentationFormat>Panorámica</PresentationFormat>
  <Paragraphs>106</Paragraphs>
  <Slides>12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12</vt:i4>
      </vt:variant>
    </vt:vector>
  </HeadingPairs>
  <TitlesOfParts>
    <vt:vector size="18" baseType="lpstr">
      <vt:lpstr>Fira Sans Extra Condensed</vt:lpstr>
      <vt:lpstr>Times New Roman</vt:lpstr>
      <vt:lpstr>Arial</vt:lpstr>
      <vt:lpstr>Calibri</vt:lpstr>
      <vt:lpstr>Office Theme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Referee</dc:creator>
  <cp:lastModifiedBy>Juan Pablo Forero Giraldo</cp:lastModifiedBy>
  <cp:revision>4</cp:revision>
  <dcterms:created xsi:type="dcterms:W3CDTF">2020-06-26T14:36:07Z</dcterms:created>
  <dcterms:modified xsi:type="dcterms:W3CDTF">2022-05-17T21:47:02Z</dcterms:modified>
</cp:coreProperties>
</file>